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9" r:id="rId3"/>
    <p:sldId id="260" r:id="rId4"/>
    <p:sldId id="261" r:id="rId5"/>
    <p:sldId id="264" r:id="rId6"/>
    <p:sldId id="263"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34"/>
    <a:srgbClr val="2107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6"/>
          <p:cNvSpPr/>
          <p:nvPr userDrawn="1"/>
        </p:nvSpPr>
        <p:spPr>
          <a:xfrm>
            <a:off x="0" y="6629400"/>
            <a:ext cx="9144000" cy="228600"/>
          </a:xfrm>
          <a:prstGeom prst="rect">
            <a:avLst/>
          </a:prstGeom>
          <a:solidFill>
            <a:srgbClr val="E0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8467"/>
            <a:ext cx="9144000" cy="228600"/>
          </a:xfrm>
          <a:prstGeom prst="rect">
            <a:avLst/>
          </a:prstGeom>
          <a:solidFill>
            <a:srgbClr val="E0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72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285514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134938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3538" b="11111"/>
          <a:stretch/>
        </p:blipFill>
        <p:spPr bwMode="auto">
          <a:xfrm flipH="1">
            <a:off x="0" y="3581400"/>
            <a:ext cx="2971801"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780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40955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99250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129958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51570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318735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349610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61F690-529D-49A8-A1CA-10F96BD9B2FA}" type="datetimeFigureOut">
              <a:rPr lang="en-US" smtClean="0"/>
              <a:t>8/4/2015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0F2AFE-7037-4B7C-A5C4-D510287C09DD}" type="slidenum">
              <a:rPr lang="en-US" smtClean="0"/>
              <a:t>‹#›</a:t>
            </a:fld>
            <a:endParaRPr lang="en-US"/>
          </a:p>
        </p:txBody>
      </p:sp>
    </p:spTree>
    <p:extLst>
      <p:ext uri="{BB962C8B-B14F-4D97-AF65-F5344CB8AC3E}">
        <p14:creationId xmlns:p14="http://schemas.microsoft.com/office/powerpoint/2010/main" val="228713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633805"/>
            <a:ext cx="9144000" cy="2286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76200" y="6632689"/>
            <a:ext cx="5562600" cy="230832"/>
          </a:xfrm>
          <a:prstGeom prst="rect">
            <a:avLst/>
          </a:prstGeom>
          <a:noFill/>
          <a:ln>
            <a:noFill/>
          </a:ln>
        </p:spPr>
        <p:txBody>
          <a:bodyPr wrap="square" rtlCol="0" anchor="ctr">
            <a:spAutoFit/>
          </a:bodyPr>
          <a:lstStyle/>
          <a:p>
            <a:r>
              <a:rPr lang="en-US" sz="900" dirty="0" smtClean="0">
                <a:solidFill>
                  <a:schemeClr val="bg1"/>
                </a:solidFill>
              </a:rPr>
              <a:t>Dare to C.A.R.E. Logo</a:t>
            </a:r>
            <a:r>
              <a:rPr lang="en-US" sz="900" baseline="0" dirty="0" smtClean="0">
                <a:solidFill>
                  <a:schemeClr val="bg1"/>
                </a:solidFill>
              </a:rPr>
              <a:t> Guidelines and Usage   |   Page </a:t>
            </a:r>
            <a:fld id="{FD864E37-0944-F648-9ED7-4310F05A0E85}" type="slidenum">
              <a:rPr lang="en-US" sz="900" baseline="0" smtClean="0">
                <a:solidFill>
                  <a:schemeClr val="bg1"/>
                </a:solidFill>
              </a:rPr>
              <a:t>‹#›</a:t>
            </a:fld>
            <a:endParaRPr lang="en-US" sz="900" dirty="0">
              <a:solidFill>
                <a:schemeClr val="bg1"/>
              </a:solidFill>
            </a:endParaRPr>
          </a:p>
        </p:txBody>
      </p:sp>
    </p:spTree>
    <p:extLst>
      <p:ext uri="{BB962C8B-B14F-4D97-AF65-F5344CB8AC3E}">
        <p14:creationId xmlns:p14="http://schemas.microsoft.com/office/powerpoint/2010/main" val="3303649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b="1" kern="1200">
          <a:solidFill>
            <a:srgbClr val="21076A"/>
          </a:solidFill>
          <a:latin typeface="+mj-lt"/>
          <a:ea typeface="+mj-ea"/>
          <a:cs typeface="+mj-cs"/>
        </a:defRPr>
      </a:lvl1pPr>
    </p:titleStyle>
    <p:bodyStyle>
      <a:lvl1pPr marL="342900" indent="-342900" algn="l" defTabSz="914400" rtl="0" eaLnBrk="1" latinLnBrk="0" hangingPunct="1">
        <a:spcBef>
          <a:spcPct val="20000"/>
        </a:spcBef>
        <a:buClr>
          <a:srgbClr val="E00034"/>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E00034"/>
        </a:buClr>
        <a:buFont typeface="Arial" panose="020B0604020202020204"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E00034"/>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E00034"/>
        </a:buClr>
        <a:buFont typeface="Arial" panose="020B0604020202020204"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E00034"/>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114800"/>
            <a:ext cx="7772400" cy="1470025"/>
          </a:xfrm>
        </p:spPr>
        <p:txBody>
          <a:bodyPr>
            <a:normAutofit/>
          </a:bodyPr>
          <a:lstStyle/>
          <a:p>
            <a:pPr algn="ctr">
              <a:lnSpc>
                <a:spcPct val="140000"/>
              </a:lnSpc>
            </a:pPr>
            <a:r>
              <a:rPr lang="en-US" sz="3200" dirty="0" smtClean="0"/>
              <a:t>Dare to C.A.R.E. Logo Guidelines</a:t>
            </a:r>
            <a:br>
              <a:rPr lang="en-US" sz="3200" dirty="0" smtClean="0"/>
            </a:br>
            <a:r>
              <a:rPr lang="en-US" sz="2000" b="0" dirty="0" smtClean="0">
                <a:solidFill>
                  <a:schemeClr val="bg1">
                    <a:lumMod val="50000"/>
                  </a:schemeClr>
                </a:solidFill>
              </a:rPr>
              <a:t>JULY 2015</a:t>
            </a:r>
            <a:endParaRPr lang="en-US" sz="3200" b="0" dirty="0">
              <a:solidFill>
                <a:schemeClr val="bg1">
                  <a:lumMod val="50000"/>
                </a:schemeClr>
              </a:solidFill>
            </a:endParaRPr>
          </a:p>
        </p:txBody>
      </p:sp>
      <p:pic>
        <p:nvPicPr>
          <p:cNvPr id="2" name="Picture 1" descr="dtc_logo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1271814"/>
            <a:ext cx="3962400" cy="2830286"/>
          </a:xfrm>
          <a:prstGeom prst="rect">
            <a:avLst/>
          </a:prstGeom>
        </p:spPr>
      </p:pic>
    </p:spTree>
    <p:extLst>
      <p:ext uri="{BB962C8B-B14F-4D97-AF65-F5344CB8AC3E}">
        <p14:creationId xmlns:p14="http://schemas.microsoft.com/office/powerpoint/2010/main" val="20856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533400"/>
            <a:ext cx="1905000" cy="1341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381000" y="533400"/>
            <a:ext cx="6324600" cy="1631216"/>
          </a:xfrm>
          <a:prstGeom prst="rect">
            <a:avLst/>
          </a:prstGeom>
        </p:spPr>
        <p:txBody>
          <a:bodyPr wrap="square">
            <a:spAutoFit/>
          </a:bodyPr>
          <a:lstStyle/>
          <a:p>
            <a:r>
              <a:rPr lang="en-US" sz="2000" b="1" dirty="0" smtClean="0">
                <a:solidFill>
                  <a:srgbClr val="E00034"/>
                </a:solidFill>
                <a:latin typeface="+mj-lt"/>
              </a:rPr>
              <a:t>THE DARE TO C.A.R.E. LOGO </a:t>
            </a:r>
            <a:r>
              <a:rPr lang="en-US" sz="1600" dirty="0" smtClean="0">
                <a:solidFill>
                  <a:srgbClr val="595959"/>
                </a:solidFill>
                <a:latin typeface="+mj-lt"/>
              </a:rPr>
              <a:t>is </a:t>
            </a:r>
            <a:r>
              <a:rPr lang="en-US" sz="1600" dirty="0">
                <a:solidFill>
                  <a:srgbClr val="595959"/>
                </a:solidFill>
                <a:latin typeface="+mj-lt"/>
              </a:rPr>
              <a:t>made up of two elements: a graphic symbol and the program </a:t>
            </a:r>
            <a:r>
              <a:rPr lang="en-US" sz="1600" dirty="0" smtClean="0">
                <a:solidFill>
                  <a:srgbClr val="595959"/>
                </a:solidFill>
                <a:latin typeface="+mj-lt"/>
              </a:rPr>
              <a:t>name. These </a:t>
            </a:r>
            <a:r>
              <a:rPr lang="en-US" sz="1600" dirty="0">
                <a:solidFill>
                  <a:srgbClr val="595959"/>
                </a:solidFill>
                <a:latin typeface="+mj-lt"/>
              </a:rPr>
              <a:t>elements are locked into a specific relationship to one </a:t>
            </a:r>
            <a:r>
              <a:rPr lang="en-US" sz="1600" dirty="0" smtClean="0">
                <a:solidFill>
                  <a:srgbClr val="595959"/>
                </a:solidFill>
                <a:latin typeface="+mj-lt"/>
              </a:rPr>
              <a:t>another, </a:t>
            </a:r>
            <a:r>
              <a:rPr lang="en-US" sz="1600" dirty="0">
                <a:solidFill>
                  <a:srgbClr val="595959"/>
                </a:solidFill>
                <a:latin typeface="+mj-lt"/>
              </a:rPr>
              <a:t>forming</a:t>
            </a:r>
            <a:r>
              <a:rPr lang="en-US" sz="1600" dirty="0" smtClean="0">
                <a:solidFill>
                  <a:srgbClr val="595959"/>
                </a:solidFill>
                <a:latin typeface="+mj-lt"/>
              </a:rPr>
              <a:t> a </a:t>
            </a:r>
            <a:r>
              <a:rPr lang="en-US" sz="1600" dirty="0">
                <a:solidFill>
                  <a:srgbClr val="595959"/>
                </a:solidFill>
                <a:latin typeface="+mj-lt"/>
              </a:rPr>
              <a:t>single </a:t>
            </a:r>
            <a:r>
              <a:rPr lang="en-US" sz="1600" dirty="0" smtClean="0">
                <a:solidFill>
                  <a:srgbClr val="595959"/>
                </a:solidFill>
                <a:latin typeface="+mj-lt"/>
              </a:rPr>
              <a:t>unit. The </a:t>
            </a:r>
            <a:r>
              <a:rPr lang="en-US" sz="1600" dirty="0">
                <a:solidFill>
                  <a:srgbClr val="595959"/>
                </a:solidFill>
                <a:latin typeface="+mj-lt"/>
              </a:rPr>
              <a:t>elements may not be rearranged or the </a:t>
            </a:r>
            <a:r>
              <a:rPr lang="en-US" sz="1600" dirty="0" smtClean="0">
                <a:solidFill>
                  <a:srgbClr val="595959"/>
                </a:solidFill>
                <a:latin typeface="+mj-lt"/>
              </a:rPr>
              <a:t>relationship </a:t>
            </a:r>
            <a:r>
              <a:rPr lang="en-US" sz="1600" dirty="0">
                <a:solidFill>
                  <a:srgbClr val="595959"/>
                </a:solidFill>
                <a:latin typeface="+mj-lt"/>
              </a:rPr>
              <a:t>altered in any way that may change </a:t>
            </a:r>
            <a:r>
              <a:rPr lang="en-US" sz="1600" dirty="0" smtClean="0">
                <a:solidFill>
                  <a:srgbClr val="595959"/>
                </a:solidFill>
                <a:latin typeface="+mj-lt"/>
              </a:rPr>
              <a:t>the logo’s </a:t>
            </a:r>
            <a:r>
              <a:rPr lang="en-US" sz="1600" dirty="0">
                <a:solidFill>
                  <a:srgbClr val="595959"/>
                </a:solidFill>
                <a:latin typeface="+mj-lt"/>
              </a:rPr>
              <a:t>graphic integrity</a:t>
            </a:r>
            <a:r>
              <a:rPr lang="en-US" sz="1600" dirty="0" smtClean="0">
                <a:solidFill>
                  <a:srgbClr val="595959"/>
                </a:solidFill>
                <a:latin typeface="+mj-lt"/>
              </a:rPr>
              <a:t>.</a:t>
            </a:r>
            <a:endParaRPr lang="en-US" dirty="0">
              <a:solidFill>
                <a:srgbClr val="595959"/>
              </a:solidFill>
              <a:latin typeface="ArialMT"/>
            </a:endParaRPr>
          </a:p>
        </p:txBody>
      </p:sp>
      <p:sp>
        <p:nvSpPr>
          <p:cNvPr id="16" name="Rectangle 15"/>
          <p:cNvSpPr/>
          <p:nvPr/>
        </p:nvSpPr>
        <p:spPr>
          <a:xfrm>
            <a:off x="381000" y="2144792"/>
            <a:ext cx="8077200" cy="3785652"/>
          </a:xfrm>
          <a:prstGeom prst="rect">
            <a:avLst/>
          </a:prstGeom>
        </p:spPr>
        <p:txBody>
          <a:bodyPr wrap="square">
            <a:spAutoFit/>
          </a:bodyPr>
          <a:lstStyle/>
          <a:p>
            <a:r>
              <a:rPr lang="en-US" sz="2000" b="1" dirty="0" smtClean="0">
                <a:solidFill>
                  <a:srgbClr val="E00034"/>
                </a:solidFill>
                <a:latin typeface="+mj-lt"/>
              </a:rPr>
              <a:t>SPACE</a:t>
            </a:r>
            <a:endParaRPr lang="en-US" sz="2000" b="1" dirty="0">
              <a:solidFill>
                <a:srgbClr val="E00034"/>
              </a:solidFill>
              <a:latin typeface="+mj-lt"/>
            </a:endParaRPr>
          </a:p>
          <a:p>
            <a:r>
              <a:rPr lang="en-US" sz="1600" dirty="0">
                <a:solidFill>
                  <a:srgbClr val="595959"/>
                </a:solidFill>
                <a:latin typeface="+mj-lt"/>
              </a:rPr>
              <a:t>A minimum amount of clear space </a:t>
            </a:r>
            <a:r>
              <a:rPr lang="en-US" sz="1600" dirty="0" smtClean="0">
                <a:solidFill>
                  <a:srgbClr val="595959"/>
                </a:solidFill>
                <a:latin typeface="+mj-lt"/>
              </a:rPr>
              <a:t>must always surround </a:t>
            </a:r>
            <a:r>
              <a:rPr lang="en-US" sz="1600" dirty="0">
                <a:solidFill>
                  <a:srgbClr val="595959"/>
                </a:solidFill>
                <a:latin typeface="+mj-lt"/>
              </a:rPr>
              <a:t>the logo, separating it from </a:t>
            </a:r>
            <a:r>
              <a:rPr lang="en-US" sz="1600" dirty="0" smtClean="0">
                <a:solidFill>
                  <a:srgbClr val="595959"/>
                </a:solidFill>
                <a:latin typeface="+mj-lt"/>
              </a:rPr>
              <a:t>other graphic </a:t>
            </a:r>
            <a:r>
              <a:rPr lang="en-US" sz="1600" dirty="0">
                <a:solidFill>
                  <a:srgbClr val="595959"/>
                </a:solidFill>
                <a:latin typeface="+mj-lt"/>
              </a:rPr>
              <a:t>elements. </a:t>
            </a:r>
            <a:r>
              <a:rPr lang="en-US" sz="1600" dirty="0" smtClean="0">
                <a:solidFill>
                  <a:srgbClr val="595959"/>
                </a:solidFill>
                <a:latin typeface="+mj-lt"/>
              </a:rPr>
              <a:t>This </a:t>
            </a:r>
            <a:r>
              <a:rPr lang="en-US" sz="1600" dirty="0">
                <a:solidFill>
                  <a:srgbClr val="595959"/>
                </a:solidFill>
                <a:latin typeface="+mj-lt"/>
              </a:rPr>
              <a:t>protected area is equal </a:t>
            </a:r>
            <a:r>
              <a:rPr lang="en-US" sz="1600" dirty="0" smtClean="0">
                <a:solidFill>
                  <a:srgbClr val="595959"/>
                </a:solidFill>
                <a:latin typeface="+mj-lt"/>
              </a:rPr>
              <a:t>to the top of heart icon, and </a:t>
            </a:r>
            <a:r>
              <a:rPr lang="en-US" sz="1600" dirty="0">
                <a:solidFill>
                  <a:srgbClr val="595959"/>
                </a:solidFill>
                <a:latin typeface="+mj-lt"/>
              </a:rPr>
              <a:t>is proportional to the size of the </a:t>
            </a:r>
            <a:r>
              <a:rPr lang="en-US" sz="1600" dirty="0" smtClean="0">
                <a:solidFill>
                  <a:srgbClr val="595959"/>
                </a:solidFill>
                <a:latin typeface="+mj-lt"/>
              </a:rPr>
              <a:t>logo being </a:t>
            </a:r>
            <a:r>
              <a:rPr lang="en-US" sz="1600" dirty="0">
                <a:solidFill>
                  <a:srgbClr val="595959"/>
                </a:solidFill>
                <a:latin typeface="+mj-lt"/>
              </a:rPr>
              <a:t>used</a:t>
            </a:r>
            <a:r>
              <a:rPr lang="en-US" sz="1600" dirty="0" smtClean="0">
                <a:solidFill>
                  <a:srgbClr val="595959"/>
                </a:solidFill>
                <a:latin typeface="+mj-lt"/>
              </a:rPr>
              <a:t>.</a:t>
            </a:r>
          </a:p>
          <a:p>
            <a:endParaRPr lang="en-US" sz="2000" dirty="0">
              <a:solidFill>
                <a:srgbClr val="E00034"/>
              </a:solidFill>
              <a:latin typeface="+mj-lt"/>
            </a:endParaRPr>
          </a:p>
          <a:p>
            <a:r>
              <a:rPr lang="en-US" sz="2000" b="1" dirty="0" smtClean="0">
                <a:solidFill>
                  <a:srgbClr val="E00034"/>
                </a:solidFill>
                <a:latin typeface="+mj-lt"/>
              </a:rPr>
              <a:t>SIZE</a:t>
            </a:r>
            <a:endParaRPr lang="en-US" sz="2000" b="1" dirty="0">
              <a:solidFill>
                <a:srgbClr val="E00034"/>
              </a:solidFill>
              <a:latin typeface="+mj-lt"/>
            </a:endParaRPr>
          </a:p>
          <a:p>
            <a:r>
              <a:rPr lang="en-US" sz="1600" dirty="0">
                <a:solidFill>
                  <a:schemeClr val="tx1">
                    <a:lumMod val="65000"/>
                    <a:lumOff val="35000"/>
                  </a:schemeClr>
                </a:solidFill>
                <a:latin typeface="+mj-lt"/>
              </a:rPr>
              <a:t>EPS files of the logo may be scaled to </a:t>
            </a:r>
            <a:r>
              <a:rPr lang="en-US" sz="1600" dirty="0" smtClean="0">
                <a:solidFill>
                  <a:schemeClr val="tx1">
                    <a:lumMod val="65000"/>
                    <a:lumOff val="35000"/>
                  </a:schemeClr>
                </a:solidFill>
                <a:latin typeface="+mj-lt"/>
              </a:rPr>
              <a:t>any size </a:t>
            </a:r>
            <a:r>
              <a:rPr lang="en-US" sz="1600" dirty="0">
                <a:solidFill>
                  <a:schemeClr val="tx1">
                    <a:lumMod val="65000"/>
                    <a:lumOff val="35000"/>
                  </a:schemeClr>
                </a:solidFill>
                <a:latin typeface="+mj-lt"/>
              </a:rPr>
              <a:t>necessary for the application, as long </a:t>
            </a:r>
            <a:r>
              <a:rPr lang="en-US" sz="1600" dirty="0" smtClean="0">
                <a:solidFill>
                  <a:schemeClr val="tx1">
                    <a:lumMod val="65000"/>
                    <a:lumOff val="35000"/>
                  </a:schemeClr>
                </a:solidFill>
                <a:latin typeface="+mj-lt"/>
              </a:rPr>
              <a:t>the minimum </a:t>
            </a:r>
            <a:r>
              <a:rPr lang="en-US" sz="1600" dirty="0">
                <a:solidFill>
                  <a:schemeClr val="tx1">
                    <a:lumMod val="65000"/>
                    <a:lumOff val="35000"/>
                  </a:schemeClr>
                </a:solidFill>
                <a:latin typeface="+mj-lt"/>
              </a:rPr>
              <a:t>size requirements are met. The </a:t>
            </a:r>
            <a:r>
              <a:rPr lang="en-US" sz="1600" dirty="0" smtClean="0">
                <a:solidFill>
                  <a:schemeClr val="tx1">
                    <a:lumMod val="65000"/>
                    <a:lumOff val="35000"/>
                  </a:schemeClr>
                </a:solidFill>
                <a:latin typeface="+mj-lt"/>
              </a:rPr>
              <a:t>logo must </a:t>
            </a:r>
            <a:r>
              <a:rPr lang="en-US" sz="1600" dirty="0">
                <a:solidFill>
                  <a:schemeClr val="tx1">
                    <a:lumMod val="65000"/>
                    <a:lumOff val="35000"/>
                  </a:schemeClr>
                </a:solidFill>
                <a:latin typeface="+mj-lt"/>
              </a:rPr>
              <a:t>not shrink below 0</a:t>
            </a:r>
            <a:r>
              <a:rPr lang="en-US" sz="1600" dirty="0" smtClean="0">
                <a:solidFill>
                  <a:schemeClr val="tx1">
                    <a:lumMod val="65000"/>
                    <a:lumOff val="35000"/>
                  </a:schemeClr>
                </a:solidFill>
                <a:latin typeface="+mj-lt"/>
              </a:rPr>
              <a:t>.25” in width. Always maintain the </a:t>
            </a:r>
            <a:r>
              <a:rPr lang="en-US" sz="1600" dirty="0">
                <a:solidFill>
                  <a:schemeClr val="tx1">
                    <a:lumMod val="65000"/>
                    <a:lumOff val="35000"/>
                  </a:schemeClr>
                </a:solidFill>
                <a:latin typeface="+mj-lt"/>
              </a:rPr>
              <a:t>logo’s aspect ration when scaling</a:t>
            </a:r>
            <a:r>
              <a:rPr lang="en-US" sz="1600" dirty="0" smtClean="0">
                <a:solidFill>
                  <a:schemeClr val="tx1">
                    <a:lumMod val="65000"/>
                    <a:lumOff val="35000"/>
                  </a:schemeClr>
                </a:solidFill>
                <a:latin typeface="+mj-lt"/>
              </a:rPr>
              <a:t>.</a:t>
            </a:r>
          </a:p>
          <a:p>
            <a:endParaRPr lang="en-US" sz="1600" dirty="0">
              <a:solidFill>
                <a:srgbClr val="333333"/>
              </a:solidFill>
              <a:latin typeface="+mj-lt"/>
            </a:endParaRPr>
          </a:p>
          <a:p>
            <a:r>
              <a:rPr lang="en-US" sz="2000" b="1" dirty="0" smtClean="0">
                <a:solidFill>
                  <a:srgbClr val="E00034"/>
                </a:solidFill>
                <a:latin typeface="+mj-lt"/>
              </a:rPr>
              <a:t>COLORS</a:t>
            </a:r>
            <a:endParaRPr lang="en-US" sz="2000" b="1" dirty="0" smtClean="0">
              <a:solidFill>
                <a:srgbClr val="595959"/>
              </a:solidFill>
              <a:latin typeface="+mj-lt"/>
            </a:endParaRPr>
          </a:p>
          <a:p>
            <a:r>
              <a:rPr lang="en-US" sz="1600" dirty="0" smtClean="0">
                <a:solidFill>
                  <a:srgbClr val="595959"/>
                </a:solidFill>
              </a:rPr>
              <a:t>The colors in the logo should never alter. </a:t>
            </a:r>
          </a:p>
          <a:p>
            <a:r>
              <a:rPr lang="en-US" sz="1600" dirty="0" smtClean="0">
                <a:solidFill>
                  <a:srgbClr val="595959"/>
                </a:solidFill>
              </a:rPr>
              <a:t>Please</a:t>
            </a:r>
            <a:r>
              <a:rPr lang="en-US" sz="1600" dirty="0">
                <a:solidFill>
                  <a:srgbClr val="595959"/>
                </a:solidFill>
              </a:rPr>
              <a:t> </a:t>
            </a:r>
            <a:r>
              <a:rPr lang="en-US" sz="1600" dirty="0" smtClean="0">
                <a:solidFill>
                  <a:srgbClr val="595959"/>
                </a:solidFill>
              </a:rPr>
              <a:t>be sure to use the approved red and </a:t>
            </a:r>
            <a:br>
              <a:rPr lang="en-US" sz="1600" dirty="0" smtClean="0">
                <a:solidFill>
                  <a:srgbClr val="595959"/>
                </a:solidFill>
              </a:rPr>
            </a:br>
            <a:r>
              <a:rPr lang="en-US" sz="1600" dirty="0" smtClean="0">
                <a:solidFill>
                  <a:srgbClr val="595959"/>
                </a:solidFill>
              </a:rPr>
              <a:t>blue colors listed here.</a:t>
            </a:r>
            <a:endParaRPr lang="en-US" sz="1600" dirty="0">
              <a:solidFill>
                <a:srgbClr val="595959"/>
              </a:solidFill>
            </a:endParaRPr>
          </a:p>
        </p:txBody>
      </p:sp>
      <p:sp>
        <p:nvSpPr>
          <p:cNvPr id="12" name="Rectangle 11"/>
          <p:cNvSpPr/>
          <p:nvPr/>
        </p:nvSpPr>
        <p:spPr>
          <a:xfrm>
            <a:off x="4876800" y="4800600"/>
            <a:ext cx="1752600" cy="1600200"/>
          </a:xfrm>
          <a:prstGeom prst="rect">
            <a:avLst/>
          </a:prstGeom>
          <a:solidFill>
            <a:srgbClr val="E000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858000" y="4800600"/>
            <a:ext cx="1752600" cy="1600200"/>
          </a:xfrm>
          <a:prstGeom prst="rect">
            <a:avLst/>
          </a:prstGeom>
          <a:solidFill>
            <a:srgbClr val="21076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953000" y="4876800"/>
            <a:ext cx="1524000" cy="1384995"/>
          </a:xfrm>
          <a:prstGeom prst="rect">
            <a:avLst/>
          </a:prstGeom>
          <a:noFill/>
        </p:spPr>
        <p:txBody>
          <a:bodyPr wrap="square" rtlCol="0">
            <a:spAutoFit/>
          </a:bodyPr>
          <a:lstStyle/>
          <a:p>
            <a:pPr>
              <a:spcBef>
                <a:spcPts val="600"/>
              </a:spcBef>
            </a:pPr>
            <a:r>
              <a:rPr lang="en-US" sz="2000" b="1" dirty="0" smtClean="0">
                <a:solidFill>
                  <a:srgbClr val="FFFFFF"/>
                </a:solidFill>
              </a:rPr>
              <a:t>RED</a:t>
            </a:r>
            <a:endParaRPr lang="en-US" sz="1100" dirty="0">
              <a:solidFill>
                <a:srgbClr val="FFFFFF"/>
              </a:solidFill>
            </a:endParaRPr>
          </a:p>
          <a:p>
            <a:pPr>
              <a:spcBef>
                <a:spcPts val="600"/>
              </a:spcBef>
              <a:tabLst>
                <a:tab pos="576263" algn="l"/>
              </a:tabLst>
            </a:pPr>
            <a:r>
              <a:rPr lang="en-US" sz="1100" dirty="0" smtClean="0">
                <a:solidFill>
                  <a:srgbClr val="FFFFFF"/>
                </a:solidFill>
              </a:rPr>
              <a:t>PMS	185</a:t>
            </a:r>
          </a:p>
          <a:p>
            <a:pPr>
              <a:spcBef>
                <a:spcPts val="600"/>
              </a:spcBef>
              <a:tabLst>
                <a:tab pos="576263" algn="l"/>
              </a:tabLst>
            </a:pPr>
            <a:r>
              <a:rPr lang="en-US" sz="1100" dirty="0" smtClean="0">
                <a:solidFill>
                  <a:srgbClr val="FFFFFF"/>
                </a:solidFill>
              </a:rPr>
              <a:t>CMYK	92m 76y</a:t>
            </a:r>
          </a:p>
          <a:p>
            <a:pPr>
              <a:spcBef>
                <a:spcPts val="600"/>
              </a:spcBef>
              <a:tabLst>
                <a:tab pos="576263" algn="l"/>
              </a:tabLst>
            </a:pPr>
            <a:r>
              <a:rPr lang="en-US" sz="1100" dirty="0" smtClean="0">
                <a:solidFill>
                  <a:srgbClr val="FFFFFF"/>
                </a:solidFill>
              </a:rPr>
              <a:t>RGB	224r 0g 52b</a:t>
            </a:r>
          </a:p>
          <a:p>
            <a:pPr>
              <a:spcBef>
                <a:spcPts val="600"/>
              </a:spcBef>
              <a:tabLst>
                <a:tab pos="576263" algn="l"/>
              </a:tabLst>
            </a:pPr>
            <a:r>
              <a:rPr lang="en-US" sz="1100" dirty="0" smtClean="0">
                <a:solidFill>
                  <a:srgbClr val="FFFFFF"/>
                </a:solidFill>
              </a:rPr>
              <a:t>HEX	E00034</a:t>
            </a:r>
            <a:endParaRPr lang="en-US" sz="1100" dirty="0">
              <a:solidFill>
                <a:srgbClr val="FFFFFF"/>
              </a:solidFill>
            </a:endParaRPr>
          </a:p>
        </p:txBody>
      </p:sp>
      <p:sp>
        <p:nvSpPr>
          <p:cNvPr id="18" name="TextBox 17"/>
          <p:cNvSpPr txBox="1"/>
          <p:nvPr/>
        </p:nvSpPr>
        <p:spPr>
          <a:xfrm>
            <a:off x="6934200" y="4876800"/>
            <a:ext cx="1752600" cy="1384995"/>
          </a:xfrm>
          <a:prstGeom prst="rect">
            <a:avLst/>
          </a:prstGeom>
          <a:noFill/>
        </p:spPr>
        <p:txBody>
          <a:bodyPr wrap="square" rtlCol="0">
            <a:spAutoFit/>
          </a:bodyPr>
          <a:lstStyle/>
          <a:p>
            <a:pPr>
              <a:spcBef>
                <a:spcPts val="600"/>
              </a:spcBef>
            </a:pPr>
            <a:r>
              <a:rPr lang="en-US" sz="2000" b="1" dirty="0" smtClean="0">
                <a:solidFill>
                  <a:srgbClr val="FFFFFF"/>
                </a:solidFill>
              </a:rPr>
              <a:t>BLUE</a:t>
            </a:r>
            <a:endParaRPr lang="en-US" sz="1100" dirty="0">
              <a:solidFill>
                <a:srgbClr val="FFFFFF"/>
              </a:solidFill>
            </a:endParaRPr>
          </a:p>
          <a:p>
            <a:pPr>
              <a:spcBef>
                <a:spcPts val="600"/>
              </a:spcBef>
              <a:tabLst>
                <a:tab pos="576263" algn="l"/>
              </a:tabLst>
            </a:pPr>
            <a:r>
              <a:rPr lang="en-US" sz="1100" dirty="0" smtClean="0">
                <a:solidFill>
                  <a:srgbClr val="FFFFFF"/>
                </a:solidFill>
              </a:rPr>
              <a:t>PMS	2755</a:t>
            </a:r>
          </a:p>
          <a:p>
            <a:pPr>
              <a:spcBef>
                <a:spcPts val="600"/>
              </a:spcBef>
              <a:tabLst>
                <a:tab pos="576263" algn="l"/>
              </a:tabLst>
            </a:pPr>
            <a:r>
              <a:rPr lang="en-US" sz="1100" dirty="0" smtClean="0">
                <a:solidFill>
                  <a:srgbClr val="FFFFFF"/>
                </a:solidFill>
              </a:rPr>
              <a:t>CMYK	100c 98m 24k</a:t>
            </a:r>
          </a:p>
          <a:p>
            <a:pPr>
              <a:spcBef>
                <a:spcPts val="600"/>
              </a:spcBef>
              <a:tabLst>
                <a:tab pos="576263" algn="l"/>
              </a:tabLst>
            </a:pPr>
            <a:r>
              <a:rPr lang="en-US" sz="1100" dirty="0" smtClean="0">
                <a:solidFill>
                  <a:srgbClr val="FFFFFF"/>
                </a:solidFill>
              </a:rPr>
              <a:t>RGB	33r 7g 106b</a:t>
            </a:r>
          </a:p>
          <a:p>
            <a:pPr>
              <a:spcBef>
                <a:spcPts val="600"/>
              </a:spcBef>
              <a:tabLst>
                <a:tab pos="576263" algn="l"/>
              </a:tabLst>
            </a:pPr>
            <a:r>
              <a:rPr lang="en-US" sz="1100" dirty="0" smtClean="0">
                <a:solidFill>
                  <a:srgbClr val="FFFFFF"/>
                </a:solidFill>
              </a:rPr>
              <a:t>HEX	21076A</a:t>
            </a:r>
            <a:endParaRPr lang="en-US" sz="1100" dirty="0">
              <a:solidFill>
                <a:srgbClr val="FFFFFF"/>
              </a:solidFill>
            </a:endParaRPr>
          </a:p>
        </p:txBody>
      </p:sp>
    </p:spTree>
    <p:extLst>
      <p:ext uri="{BB962C8B-B14F-4D97-AF65-F5344CB8AC3E}">
        <p14:creationId xmlns:p14="http://schemas.microsoft.com/office/powerpoint/2010/main" val="315943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kriesi.at/themes/flashlight/files/2011/10/pebble-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9876" y="4460799"/>
            <a:ext cx="1261028" cy="106096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10"/>
          <p:cNvSpPr/>
          <p:nvPr/>
        </p:nvSpPr>
        <p:spPr>
          <a:xfrm>
            <a:off x="381000" y="533400"/>
            <a:ext cx="3828572" cy="5447646"/>
          </a:xfrm>
          <a:prstGeom prst="rect">
            <a:avLst/>
          </a:prstGeom>
        </p:spPr>
        <p:txBody>
          <a:bodyPr wrap="square">
            <a:spAutoFit/>
          </a:bodyPr>
          <a:lstStyle/>
          <a:p>
            <a:r>
              <a:rPr lang="en-US" sz="2000" b="1" dirty="0" smtClean="0">
                <a:solidFill>
                  <a:srgbClr val="E00034"/>
                </a:solidFill>
                <a:latin typeface="+mj-lt"/>
              </a:rPr>
              <a:t>USAGE &amp; APPEARANCE</a:t>
            </a:r>
            <a:endParaRPr lang="en-US" sz="2000" b="1" dirty="0">
              <a:solidFill>
                <a:srgbClr val="E00034"/>
              </a:solidFill>
              <a:latin typeface="+mj-lt"/>
            </a:endParaRPr>
          </a:p>
          <a:p>
            <a:pPr marL="285750" indent="-285750">
              <a:spcBef>
                <a:spcPts val="1200"/>
              </a:spcBef>
              <a:buClr>
                <a:srgbClr val="E00034"/>
              </a:buClr>
              <a:buFont typeface="Arial"/>
              <a:buChar char="•"/>
            </a:pPr>
            <a:r>
              <a:rPr lang="en-US" sz="1600" dirty="0">
                <a:solidFill>
                  <a:schemeClr val="tx1">
                    <a:lumMod val="65000"/>
                    <a:lumOff val="35000"/>
                  </a:schemeClr>
                </a:solidFill>
                <a:latin typeface="+mj-lt"/>
              </a:rPr>
              <a:t>Ensure that each version of </a:t>
            </a:r>
            <a:r>
              <a:rPr lang="en-US" sz="1600" dirty="0" smtClean="0">
                <a:solidFill>
                  <a:schemeClr val="tx1">
                    <a:lumMod val="65000"/>
                    <a:lumOff val="35000"/>
                  </a:schemeClr>
                </a:solidFill>
                <a:latin typeface="+mj-lt"/>
              </a:rPr>
              <a:t>the logo is clearly </a:t>
            </a:r>
            <a:r>
              <a:rPr lang="en-US" sz="1600" dirty="0">
                <a:solidFill>
                  <a:schemeClr val="tx1">
                    <a:lumMod val="65000"/>
                    <a:lumOff val="35000"/>
                  </a:schemeClr>
                </a:solidFill>
                <a:latin typeface="+mj-lt"/>
              </a:rPr>
              <a:t>recognizable </a:t>
            </a:r>
            <a:r>
              <a:rPr lang="en-US" sz="1600" dirty="0">
                <a:solidFill>
                  <a:schemeClr val="tx1">
                    <a:lumMod val="65000"/>
                    <a:lumOff val="35000"/>
                  </a:schemeClr>
                </a:solidFill>
              </a:rPr>
              <a:t>by using it in the manner it was intended. Do not alter it in any circumstances.</a:t>
            </a:r>
          </a:p>
          <a:p>
            <a:pPr marL="285750" indent="-285750">
              <a:spcBef>
                <a:spcPts val="1200"/>
              </a:spcBef>
              <a:buClr>
                <a:srgbClr val="E00034"/>
              </a:buClr>
              <a:buFont typeface="Arial"/>
              <a:buChar char="•"/>
            </a:pPr>
            <a:r>
              <a:rPr lang="en-US" sz="1600" dirty="0" smtClean="0">
                <a:solidFill>
                  <a:schemeClr val="tx1">
                    <a:lumMod val="65000"/>
                    <a:lumOff val="35000"/>
                  </a:schemeClr>
                </a:solidFill>
              </a:rPr>
              <a:t>The </a:t>
            </a:r>
            <a:r>
              <a:rPr lang="en-US" sz="1600" dirty="0">
                <a:solidFill>
                  <a:schemeClr val="tx1">
                    <a:lumMod val="65000"/>
                    <a:lumOff val="35000"/>
                  </a:schemeClr>
                </a:solidFill>
              </a:rPr>
              <a:t>Dare to C.A.R.E. logo must be equal in size to </a:t>
            </a:r>
            <a:r>
              <a:rPr lang="en-US" sz="1600" dirty="0" smtClean="0">
                <a:solidFill>
                  <a:schemeClr val="tx1">
                    <a:lumMod val="65000"/>
                    <a:lumOff val="35000"/>
                  </a:schemeClr>
                </a:solidFill>
              </a:rPr>
              <a:t>another organization’s </a:t>
            </a:r>
            <a:r>
              <a:rPr lang="en-US" sz="1600" dirty="0">
                <a:solidFill>
                  <a:schemeClr val="tx1">
                    <a:lumMod val="65000"/>
                    <a:lumOff val="35000"/>
                  </a:schemeClr>
                </a:solidFill>
              </a:rPr>
              <a:t>logo when expressing the Dare to C.A.R.E. partnership. </a:t>
            </a:r>
          </a:p>
          <a:p>
            <a:pPr marL="285750" indent="-285750">
              <a:spcBef>
                <a:spcPts val="1200"/>
              </a:spcBef>
              <a:buClr>
                <a:srgbClr val="E00034"/>
              </a:buClr>
              <a:buFont typeface="Arial"/>
              <a:buChar char="•"/>
            </a:pPr>
            <a:r>
              <a:rPr lang="en-US" sz="1600" dirty="0">
                <a:solidFill>
                  <a:schemeClr val="tx1">
                    <a:lumMod val="65000"/>
                    <a:lumOff val="35000"/>
                  </a:schemeClr>
                </a:solidFill>
              </a:rPr>
              <a:t>No patterns, photos or complicated backgrounds may be used behind any logo version</a:t>
            </a:r>
            <a:r>
              <a:rPr lang="en-US" sz="1600" dirty="0" smtClean="0">
                <a:solidFill>
                  <a:schemeClr val="tx1">
                    <a:lumMod val="65000"/>
                    <a:lumOff val="35000"/>
                  </a:schemeClr>
                </a:solidFill>
              </a:rPr>
              <a:t>.</a:t>
            </a:r>
          </a:p>
          <a:p>
            <a:pPr marL="285750" indent="-285750">
              <a:spcBef>
                <a:spcPts val="1200"/>
              </a:spcBef>
              <a:buClr>
                <a:srgbClr val="E00034"/>
              </a:buClr>
              <a:buFont typeface="Arial"/>
              <a:buChar char="•"/>
            </a:pPr>
            <a:r>
              <a:rPr lang="en-US" sz="1600" dirty="0">
                <a:solidFill>
                  <a:schemeClr val="tx1">
                    <a:lumMod val="65000"/>
                    <a:lumOff val="35000"/>
                  </a:schemeClr>
                </a:solidFill>
              </a:rPr>
              <a:t>Use the original artwork only and do not create new colors, typefaces or stretched size variations. Consider the logo version and the background it is placed on to provide the best legibility. These examples show various uses to avoid</a:t>
            </a:r>
            <a:r>
              <a:rPr lang="en-US" sz="1600" dirty="0" smtClean="0">
                <a:solidFill>
                  <a:schemeClr val="tx1">
                    <a:lumMod val="65000"/>
                    <a:lumOff val="35000"/>
                  </a:schemeClr>
                </a:solidFill>
              </a:rPr>
              <a:t>.</a:t>
            </a:r>
            <a:endParaRPr lang="en-US" dirty="0">
              <a:latin typeface="+mj-lt"/>
            </a:endParaRPr>
          </a:p>
        </p:txBody>
      </p:sp>
      <p:cxnSp>
        <p:nvCxnSpPr>
          <p:cNvPr id="10" name="Straight Connector 9"/>
          <p:cNvCxnSpPr/>
          <p:nvPr/>
        </p:nvCxnSpPr>
        <p:spPr>
          <a:xfrm>
            <a:off x="4495800" y="533400"/>
            <a:ext cx="0" cy="5638800"/>
          </a:xfrm>
          <a:prstGeom prst="line">
            <a:avLst/>
          </a:prstGeom>
          <a:ln w="127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6342" y="4495800"/>
            <a:ext cx="1228096" cy="877212"/>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6342" y="786697"/>
            <a:ext cx="1228096" cy="877212"/>
          </a:xfrm>
          <a:prstGeom prst="rect">
            <a:avLst/>
          </a:prstGeom>
          <a:ln>
            <a:noFill/>
          </a:ln>
          <a:effectLst>
            <a:outerShdw blurRad="292100" dist="139700" dir="2700000" algn="tl" rotWithShape="0">
              <a:srgbClr val="333333">
                <a:alpha val="65000"/>
              </a:srgbClr>
            </a:outerShdw>
          </a:effectLst>
        </p:spPr>
      </p:pic>
      <p:cxnSp>
        <p:nvCxnSpPr>
          <p:cNvPr id="18" name="Straight Connector 17"/>
          <p:cNvCxnSpPr/>
          <p:nvPr/>
        </p:nvCxnSpPr>
        <p:spPr>
          <a:xfrm>
            <a:off x="7421077" y="4458778"/>
            <a:ext cx="1198626" cy="1069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215851" y="5521759"/>
            <a:ext cx="1609078" cy="461665"/>
          </a:xfrm>
          <a:prstGeom prst="rect">
            <a:avLst/>
          </a:prstGeom>
        </p:spPr>
        <p:txBody>
          <a:bodyPr wrap="square">
            <a:spAutoFit/>
          </a:bodyPr>
          <a:lstStyle/>
          <a:p>
            <a:pPr algn="ctr"/>
            <a:r>
              <a:rPr lang="en-US" sz="800" dirty="0">
                <a:latin typeface="+mj-lt"/>
              </a:rPr>
              <a:t>DO NOT place the logo on </a:t>
            </a:r>
            <a:r>
              <a:rPr lang="en-US" sz="800" dirty="0" smtClean="0">
                <a:latin typeface="+mj-lt"/>
              </a:rPr>
              <a:t>a complicated background, photo or pattern.</a:t>
            </a:r>
            <a:endParaRPr lang="en-US" sz="800" dirty="0">
              <a:latin typeface="+mj-lt"/>
            </a:endParaRPr>
          </a:p>
        </p:txBody>
      </p:sp>
      <p:sp>
        <p:nvSpPr>
          <p:cNvPr id="23" name="Rectangle 22"/>
          <p:cNvSpPr/>
          <p:nvPr/>
        </p:nvSpPr>
        <p:spPr>
          <a:xfrm>
            <a:off x="7209128" y="1761332"/>
            <a:ext cx="1622525" cy="338554"/>
          </a:xfrm>
          <a:prstGeom prst="rect">
            <a:avLst/>
          </a:prstGeom>
        </p:spPr>
        <p:txBody>
          <a:bodyPr wrap="square">
            <a:spAutoFit/>
          </a:bodyPr>
          <a:lstStyle/>
          <a:p>
            <a:pPr algn="ctr"/>
            <a:r>
              <a:rPr lang="en-US" sz="800" dirty="0">
                <a:latin typeface="+mj-lt"/>
              </a:rPr>
              <a:t>DO NOT add drop shadows </a:t>
            </a:r>
            <a:r>
              <a:rPr lang="en-US" sz="800" dirty="0" smtClean="0">
                <a:latin typeface="+mj-lt"/>
              </a:rPr>
              <a:t>or other </a:t>
            </a:r>
            <a:r>
              <a:rPr lang="en-US" sz="800" dirty="0">
                <a:latin typeface="+mj-lt"/>
              </a:rPr>
              <a:t>effects to the logo.</a:t>
            </a:r>
          </a:p>
        </p:txBody>
      </p:sp>
      <p:sp>
        <p:nvSpPr>
          <p:cNvPr id="25" name="Rectangle 24"/>
          <p:cNvSpPr/>
          <p:nvPr/>
        </p:nvSpPr>
        <p:spPr>
          <a:xfrm>
            <a:off x="5033827" y="3623846"/>
            <a:ext cx="1414527" cy="338554"/>
          </a:xfrm>
          <a:prstGeom prst="rect">
            <a:avLst/>
          </a:prstGeom>
        </p:spPr>
        <p:txBody>
          <a:bodyPr wrap="square">
            <a:spAutoFit/>
          </a:bodyPr>
          <a:lstStyle/>
          <a:p>
            <a:pPr algn="ctr"/>
            <a:r>
              <a:rPr lang="en-US" sz="800" dirty="0">
                <a:latin typeface="+mj-lt"/>
              </a:rPr>
              <a:t>DO NOT change the logo’s colors.</a:t>
            </a:r>
          </a:p>
        </p:txBody>
      </p:sp>
      <p:pic>
        <p:nvPicPr>
          <p:cNvPr id="29" name="Picture 28"/>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127042" y="2703609"/>
            <a:ext cx="1228096" cy="877212"/>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6022" y="2703609"/>
            <a:ext cx="1028737" cy="877212"/>
          </a:xfrm>
          <a:prstGeom prst="rect">
            <a:avLst/>
          </a:prstGeom>
        </p:spPr>
      </p:pic>
      <p:cxnSp>
        <p:nvCxnSpPr>
          <p:cNvPr id="32" name="Straight Connector 31"/>
          <p:cNvCxnSpPr/>
          <p:nvPr/>
        </p:nvCxnSpPr>
        <p:spPr>
          <a:xfrm>
            <a:off x="7421077" y="700879"/>
            <a:ext cx="1198626" cy="1069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141777" y="2607655"/>
            <a:ext cx="1198626" cy="1069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7375174" y="3593068"/>
            <a:ext cx="1290433" cy="338554"/>
          </a:xfrm>
          <a:prstGeom prst="rect">
            <a:avLst/>
          </a:prstGeom>
        </p:spPr>
        <p:txBody>
          <a:bodyPr wrap="square">
            <a:spAutoFit/>
          </a:bodyPr>
          <a:lstStyle/>
          <a:p>
            <a:pPr algn="ctr"/>
            <a:r>
              <a:rPr lang="en-US" sz="800" dirty="0">
                <a:latin typeface="+mj-lt"/>
              </a:rPr>
              <a:t>DO NOT </a:t>
            </a:r>
            <a:r>
              <a:rPr lang="en-US" sz="800" dirty="0" smtClean="0">
                <a:latin typeface="+mj-lt"/>
              </a:rPr>
              <a:t>change the logo’s proportion</a:t>
            </a:r>
            <a:r>
              <a:rPr lang="en-US" sz="800" dirty="0">
                <a:latin typeface="+mj-lt"/>
              </a:rPr>
              <a:t>.</a:t>
            </a:r>
          </a:p>
        </p:txBody>
      </p:sp>
      <p:cxnSp>
        <p:nvCxnSpPr>
          <p:cNvPr id="36" name="Straight Connector 35"/>
          <p:cNvCxnSpPr/>
          <p:nvPr/>
        </p:nvCxnSpPr>
        <p:spPr>
          <a:xfrm>
            <a:off x="7421077" y="2547192"/>
            <a:ext cx="1198626" cy="1069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985741" y="5620142"/>
            <a:ext cx="1510699" cy="215444"/>
          </a:xfrm>
          <a:prstGeom prst="rect">
            <a:avLst/>
          </a:prstGeom>
        </p:spPr>
        <p:txBody>
          <a:bodyPr wrap="square">
            <a:spAutoFit/>
          </a:bodyPr>
          <a:lstStyle/>
          <a:p>
            <a:pPr algn="ctr"/>
            <a:r>
              <a:rPr lang="en-US" sz="800" dirty="0" smtClean="0">
                <a:latin typeface="+mj-lt"/>
              </a:rPr>
              <a:t>DO NOT rotate the logo.</a:t>
            </a:r>
            <a:endParaRPr lang="en-US" sz="800" dirty="0">
              <a:latin typeface="+mj-lt"/>
            </a:endParaRPr>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158150">
            <a:off x="5127042" y="4668529"/>
            <a:ext cx="1228096" cy="877212"/>
          </a:xfrm>
          <a:prstGeom prst="rect">
            <a:avLst/>
          </a:prstGeom>
        </p:spPr>
      </p:pic>
      <p:cxnSp>
        <p:nvCxnSpPr>
          <p:cNvPr id="40" name="Straight Connector 39"/>
          <p:cNvCxnSpPr/>
          <p:nvPr/>
        </p:nvCxnSpPr>
        <p:spPr>
          <a:xfrm>
            <a:off x="5141777" y="4521125"/>
            <a:ext cx="1198626" cy="1069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9958" y="1305613"/>
            <a:ext cx="442264" cy="315902"/>
          </a:xfrm>
          <a:prstGeom prst="rect">
            <a:avLst/>
          </a:prstGeom>
        </p:spPr>
      </p:pic>
      <p:pic>
        <p:nvPicPr>
          <p:cNvPr id="1030" name="Picture 6" descr="http://cdn2-b.examiner.com/sites/default/files/styles/image_content_width/hash/f6/fa/1364332690_3875_image002.jpg?itok=k8aTAFL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8210" y="762000"/>
            <a:ext cx="1645760" cy="540358"/>
          </a:xfrm>
          <a:prstGeom prst="rect">
            <a:avLst/>
          </a:prstGeom>
          <a:noFill/>
          <a:extLst>
            <a:ext uri="{909E8E84-426E-40dd-AFC4-6F175D3DCCD1}">
              <a14:hiddenFill xmlns:a14="http://schemas.microsoft.com/office/drawing/2010/main" xmlns="">
                <a:solidFill>
                  <a:srgbClr val="FFFFFF"/>
                </a:solidFill>
              </a14:hiddenFill>
            </a:ext>
          </a:extLst>
        </p:spPr>
      </p:pic>
      <p:sp>
        <p:nvSpPr>
          <p:cNvPr id="44" name="Rectangle 43"/>
          <p:cNvSpPr/>
          <p:nvPr/>
        </p:nvSpPr>
        <p:spPr>
          <a:xfrm>
            <a:off x="4929828" y="1767172"/>
            <a:ext cx="1622525" cy="461665"/>
          </a:xfrm>
          <a:prstGeom prst="rect">
            <a:avLst/>
          </a:prstGeom>
        </p:spPr>
        <p:txBody>
          <a:bodyPr wrap="square">
            <a:spAutoFit/>
          </a:bodyPr>
          <a:lstStyle/>
          <a:p>
            <a:pPr algn="ctr"/>
            <a:r>
              <a:rPr lang="en-US" sz="800" dirty="0">
                <a:latin typeface="+mj-lt"/>
              </a:rPr>
              <a:t>DO NOT </a:t>
            </a:r>
            <a:r>
              <a:rPr lang="en-US" sz="800" dirty="0" smtClean="0">
                <a:latin typeface="+mj-lt"/>
              </a:rPr>
              <a:t>overshadow the </a:t>
            </a:r>
            <a:br>
              <a:rPr lang="en-US" sz="800" dirty="0" smtClean="0">
                <a:latin typeface="+mj-lt"/>
              </a:rPr>
            </a:br>
            <a:r>
              <a:rPr lang="en-US" sz="800" dirty="0" smtClean="0">
                <a:latin typeface="+mj-lt"/>
              </a:rPr>
              <a:t>Dare to C.A.R.E. logo when communicating the partnership. </a:t>
            </a:r>
            <a:endParaRPr lang="en-US" sz="800" dirty="0">
              <a:latin typeface="+mj-lt"/>
            </a:endParaRPr>
          </a:p>
        </p:txBody>
      </p:sp>
      <p:cxnSp>
        <p:nvCxnSpPr>
          <p:cNvPr id="45" name="Straight Connector 44"/>
          <p:cNvCxnSpPr/>
          <p:nvPr/>
        </p:nvCxnSpPr>
        <p:spPr>
          <a:xfrm>
            <a:off x="5141777" y="702313"/>
            <a:ext cx="1198626" cy="1069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10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533400"/>
            <a:ext cx="3810000" cy="5109092"/>
          </a:xfrm>
          <a:prstGeom prst="rect">
            <a:avLst/>
          </a:prstGeom>
        </p:spPr>
        <p:txBody>
          <a:bodyPr wrap="square">
            <a:spAutoFit/>
          </a:bodyPr>
          <a:lstStyle/>
          <a:p>
            <a:r>
              <a:rPr lang="en-US" sz="2000" b="1" dirty="0">
                <a:solidFill>
                  <a:srgbClr val="E00034"/>
                </a:solidFill>
              </a:rPr>
              <a:t>BACKGROUND </a:t>
            </a:r>
            <a:r>
              <a:rPr lang="en-US" sz="2000" b="1" dirty="0" smtClean="0">
                <a:solidFill>
                  <a:srgbClr val="E00034"/>
                </a:solidFill>
              </a:rPr>
              <a:t>VARIATIONS</a:t>
            </a:r>
            <a:br>
              <a:rPr lang="en-US" sz="2000" b="1" dirty="0" smtClean="0">
                <a:solidFill>
                  <a:srgbClr val="E00034"/>
                </a:solidFill>
              </a:rPr>
            </a:br>
            <a:endParaRPr lang="en-US" b="1" dirty="0">
              <a:solidFill>
                <a:schemeClr val="tx1">
                  <a:lumMod val="65000"/>
                  <a:lumOff val="35000"/>
                </a:schemeClr>
              </a:solidFill>
            </a:endParaRPr>
          </a:p>
          <a:p>
            <a:r>
              <a:rPr lang="en-US" sz="1600" dirty="0">
                <a:solidFill>
                  <a:schemeClr val="tx1">
                    <a:lumMod val="65000"/>
                    <a:lumOff val="35000"/>
                  </a:schemeClr>
                </a:solidFill>
              </a:rPr>
              <a:t>The </a:t>
            </a:r>
            <a:r>
              <a:rPr lang="en-US" sz="1600" dirty="0" smtClean="0">
                <a:solidFill>
                  <a:schemeClr val="tx1">
                    <a:lumMod val="65000"/>
                    <a:lumOff val="35000"/>
                  </a:schemeClr>
                </a:solidFill>
              </a:rPr>
              <a:t>full color Dare to C.A.R.E. logo </a:t>
            </a:r>
            <a:r>
              <a:rPr lang="en-US" sz="1600" dirty="0">
                <a:solidFill>
                  <a:schemeClr val="tx1">
                    <a:lumMod val="65000"/>
                    <a:lumOff val="35000"/>
                  </a:schemeClr>
                </a:solidFill>
              </a:rPr>
              <a:t>is preferred in </a:t>
            </a:r>
            <a:r>
              <a:rPr lang="en-US" sz="1600" dirty="0" smtClean="0">
                <a:solidFill>
                  <a:schemeClr val="tx1">
                    <a:lumMod val="65000"/>
                    <a:lumOff val="35000"/>
                  </a:schemeClr>
                </a:solidFill>
              </a:rPr>
              <a:t>all instances </a:t>
            </a:r>
            <a:r>
              <a:rPr lang="en-US" sz="1600" dirty="0">
                <a:solidFill>
                  <a:schemeClr val="tx1">
                    <a:lumMod val="65000"/>
                    <a:lumOff val="35000"/>
                  </a:schemeClr>
                </a:solidFill>
              </a:rPr>
              <a:t>and must only appear on a solid </a:t>
            </a:r>
            <a:r>
              <a:rPr lang="en-US" sz="1600" dirty="0" smtClean="0">
                <a:solidFill>
                  <a:schemeClr val="tx1">
                    <a:lumMod val="65000"/>
                    <a:lumOff val="35000"/>
                  </a:schemeClr>
                </a:solidFill>
              </a:rPr>
              <a:t>light background</a:t>
            </a:r>
            <a:r>
              <a:rPr lang="en-US" sz="1600" dirty="0">
                <a:solidFill>
                  <a:schemeClr val="tx1">
                    <a:lumMod val="65000"/>
                    <a:lumOff val="35000"/>
                  </a:schemeClr>
                </a:solidFill>
              </a:rPr>
              <a:t>. </a:t>
            </a:r>
            <a:endParaRPr lang="en-US" sz="1600" dirty="0" smtClean="0">
              <a:solidFill>
                <a:schemeClr val="tx1">
                  <a:lumMod val="65000"/>
                  <a:lumOff val="35000"/>
                </a:schemeClr>
              </a:solidFill>
            </a:endParaRPr>
          </a:p>
          <a:p>
            <a:endParaRPr lang="en-US" sz="1600" dirty="0">
              <a:solidFill>
                <a:schemeClr val="tx1">
                  <a:lumMod val="65000"/>
                  <a:lumOff val="35000"/>
                </a:schemeClr>
              </a:solidFill>
            </a:endParaRPr>
          </a:p>
          <a:p>
            <a:r>
              <a:rPr lang="en-US" sz="1600" dirty="0" smtClean="0">
                <a:solidFill>
                  <a:schemeClr val="tx1">
                    <a:lumMod val="65000"/>
                    <a:lumOff val="35000"/>
                  </a:schemeClr>
                </a:solidFill>
              </a:rPr>
              <a:t>However</a:t>
            </a:r>
            <a:r>
              <a:rPr lang="en-US" sz="1600" dirty="0">
                <a:solidFill>
                  <a:schemeClr val="tx1">
                    <a:lumMod val="65000"/>
                    <a:lumOff val="35000"/>
                  </a:schemeClr>
                </a:solidFill>
              </a:rPr>
              <a:t>, if a light background </a:t>
            </a:r>
            <a:r>
              <a:rPr lang="en-US" sz="1600" dirty="0" smtClean="0">
                <a:solidFill>
                  <a:schemeClr val="tx1">
                    <a:lumMod val="65000"/>
                    <a:lumOff val="35000"/>
                  </a:schemeClr>
                </a:solidFill>
              </a:rPr>
              <a:t>is not </a:t>
            </a:r>
            <a:r>
              <a:rPr lang="en-US" sz="1600" dirty="0">
                <a:solidFill>
                  <a:schemeClr val="tx1">
                    <a:lumMod val="65000"/>
                    <a:lumOff val="35000"/>
                  </a:schemeClr>
                </a:solidFill>
              </a:rPr>
              <a:t>available when using the logo, </a:t>
            </a:r>
            <a:r>
              <a:rPr lang="en-US" sz="1600" dirty="0" smtClean="0">
                <a:solidFill>
                  <a:schemeClr val="tx1">
                    <a:lumMod val="65000"/>
                    <a:lumOff val="35000"/>
                  </a:schemeClr>
                </a:solidFill>
              </a:rPr>
              <a:t>the white knockout version </a:t>
            </a:r>
            <a:r>
              <a:rPr lang="en-US" sz="1600" dirty="0">
                <a:solidFill>
                  <a:schemeClr val="tx1">
                    <a:lumMod val="65000"/>
                    <a:lumOff val="35000"/>
                  </a:schemeClr>
                </a:solidFill>
              </a:rPr>
              <a:t>may be used. </a:t>
            </a:r>
            <a:endParaRPr lang="en-US" sz="1600" dirty="0" smtClean="0">
              <a:solidFill>
                <a:schemeClr val="tx1">
                  <a:lumMod val="65000"/>
                  <a:lumOff val="35000"/>
                </a:schemeClr>
              </a:solidFill>
            </a:endParaRPr>
          </a:p>
          <a:p>
            <a:endParaRPr lang="en-US" sz="1600" dirty="0">
              <a:solidFill>
                <a:schemeClr val="tx1">
                  <a:lumMod val="65000"/>
                  <a:lumOff val="35000"/>
                </a:schemeClr>
              </a:solidFill>
            </a:endParaRPr>
          </a:p>
          <a:p>
            <a:r>
              <a:rPr lang="en-US" sz="1600" dirty="0" smtClean="0">
                <a:solidFill>
                  <a:schemeClr val="tx1">
                    <a:lumMod val="65000"/>
                    <a:lumOff val="35000"/>
                  </a:schemeClr>
                </a:solidFill>
              </a:rPr>
              <a:t>If </a:t>
            </a:r>
            <a:r>
              <a:rPr lang="en-US" sz="1600" dirty="0">
                <a:solidFill>
                  <a:schemeClr val="tx1">
                    <a:lumMod val="65000"/>
                    <a:lumOff val="35000"/>
                  </a:schemeClr>
                </a:solidFill>
              </a:rPr>
              <a:t>a black </a:t>
            </a:r>
            <a:r>
              <a:rPr lang="en-US" sz="1600" dirty="0" smtClean="0">
                <a:solidFill>
                  <a:schemeClr val="tx1">
                    <a:lumMod val="65000"/>
                    <a:lumOff val="35000"/>
                  </a:schemeClr>
                </a:solidFill>
              </a:rPr>
              <a:t>and white </a:t>
            </a:r>
            <a:r>
              <a:rPr lang="en-US" sz="1600" dirty="0">
                <a:solidFill>
                  <a:schemeClr val="tx1">
                    <a:lumMod val="65000"/>
                    <a:lumOff val="35000"/>
                  </a:schemeClr>
                </a:solidFill>
              </a:rPr>
              <a:t>logo is required, the grayscale version </a:t>
            </a:r>
            <a:r>
              <a:rPr lang="en-US" sz="1600" dirty="0" smtClean="0">
                <a:solidFill>
                  <a:schemeClr val="tx1">
                    <a:lumMod val="65000"/>
                    <a:lumOff val="35000"/>
                  </a:schemeClr>
                </a:solidFill>
              </a:rPr>
              <a:t>may be </a:t>
            </a:r>
            <a:r>
              <a:rPr lang="en-US" sz="1600" dirty="0">
                <a:solidFill>
                  <a:schemeClr val="tx1">
                    <a:lumMod val="65000"/>
                    <a:lumOff val="35000"/>
                  </a:schemeClr>
                </a:solidFill>
              </a:rPr>
              <a:t>used on a light background.</a:t>
            </a:r>
          </a:p>
          <a:p>
            <a:endParaRPr lang="en-US" sz="1600" dirty="0" smtClean="0">
              <a:solidFill>
                <a:schemeClr val="tx1">
                  <a:lumMod val="65000"/>
                  <a:lumOff val="35000"/>
                </a:schemeClr>
              </a:solidFill>
            </a:endParaRPr>
          </a:p>
          <a:p>
            <a:r>
              <a:rPr lang="en-US" sz="1600" dirty="0" smtClean="0">
                <a:solidFill>
                  <a:schemeClr val="tx1">
                    <a:lumMod val="65000"/>
                    <a:lumOff val="35000"/>
                  </a:schemeClr>
                </a:solidFill>
              </a:rPr>
              <a:t>Always </a:t>
            </a:r>
            <a:r>
              <a:rPr lang="en-US" sz="1600" dirty="0">
                <a:solidFill>
                  <a:schemeClr val="tx1">
                    <a:lumMod val="65000"/>
                    <a:lumOff val="35000"/>
                  </a:schemeClr>
                </a:solidFill>
              </a:rPr>
              <a:t>place the logo on backgrounds </a:t>
            </a:r>
            <a:r>
              <a:rPr lang="en-US" sz="1600" dirty="0" smtClean="0">
                <a:solidFill>
                  <a:schemeClr val="tx1">
                    <a:lumMod val="65000"/>
                    <a:lumOff val="35000"/>
                  </a:schemeClr>
                </a:solidFill>
              </a:rPr>
              <a:t>that provide </a:t>
            </a:r>
            <a:r>
              <a:rPr lang="en-US" sz="1600" dirty="0">
                <a:solidFill>
                  <a:schemeClr val="tx1">
                    <a:lumMod val="65000"/>
                    <a:lumOff val="35000"/>
                  </a:schemeClr>
                </a:solidFill>
              </a:rPr>
              <a:t>good contrast and legibility to </a:t>
            </a:r>
            <a:r>
              <a:rPr lang="en-US" sz="1600" dirty="0" smtClean="0">
                <a:solidFill>
                  <a:schemeClr val="tx1">
                    <a:lumMod val="65000"/>
                    <a:lumOff val="35000"/>
                  </a:schemeClr>
                </a:solidFill>
              </a:rPr>
              <a:t>ensure that </a:t>
            </a:r>
            <a:r>
              <a:rPr lang="en-US" sz="1600" dirty="0">
                <a:solidFill>
                  <a:schemeClr val="tx1">
                    <a:lumMod val="65000"/>
                    <a:lumOff val="35000"/>
                  </a:schemeClr>
                </a:solidFill>
              </a:rPr>
              <a:t>it is clearly </a:t>
            </a:r>
            <a:r>
              <a:rPr lang="en-US" sz="1600" dirty="0" smtClean="0">
                <a:solidFill>
                  <a:schemeClr val="tx1">
                    <a:lumMod val="65000"/>
                    <a:lumOff val="35000"/>
                  </a:schemeClr>
                </a:solidFill>
              </a:rPr>
              <a:t>recognized. No </a:t>
            </a:r>
            <a:r>
              <a:rPr lang="en-US" sz="1600" dirty="0">
                <a:solidFill>
                  <a:schemeClr val="tx1">
                    <a:lumMod val="65000"/>
                    <a:lumOff val="35000"/>
                  </a:schemeClr>
                </a:solidFill>
              </a:rPr>
              <a:t>patterns, photos </a:t>
            </a:r>
            <a:r>
              <a:rPr lang="en-US" sz="1600" dirty="0" smtClean="0">
                <a:solidFill>
                  <a:schemeClr val="tx1">
                    <a:lumMod val="65000"/>
                    <a:lumOff val="35000"/>
                  </a:schemeClr>
                </a:solidFill>
              </a:rPr>
              <a:t>or complicated backgrounds </a:t>
            </a:r>
            <a:r>
              <a:rPr lang="en-US" sz="1600" dirty="0">
                <a:solidFill>
                  <a:schemeClr val="tx1">
                    <a:lumMod val="65000"/>
                    <a:lumOff val="35000"/>
                  </a:schemeClr>
                </a:solidFill>
              </a:rPr>
              <a:t>may be used behind any </a:t>
            </a:r>
            <a:r>
              <a:rPr lang="en-US" sz="1600" dirty="0" smtClean="0">
                <a:solidFill>
                  <a:schemeClr val="tx1">
                    <a:lumMod val="65000"/>
                    <a:lumOff val="35000"/>
                  </a:schemeClr>
                </a:solidFill>
              </a:rPr>
              <a:t>logo version</a:t>
            </a:r>
            <a:r>
              <a:rPr lang="en-US" sz="1600" dirty="0">
                <a:solidFill>
                  <a:schemeClr val="tx1">
                    <a:lumMod val="65000"/>
                    <a:lumOff val="35000"/>
                  </a:schemeClr>
                </a:solidFill>
              </a:rPr>
              <a:t>.</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1490" t="-6712" r="-14220" b="-8357"/>
          <a:stretch/>
        </p:blipFill>
        <p:spPr>
          <a:xfrm>
            <a:off x="5943600" y="5181600"/>
            <a:ext cx="1574801" cy="1016000"/>
          </a:xfrm>
          <a:prstGeom prst="rect">
            <a:avLst/>
          </a:prstGeom>
          <a:solidFill>
            <a:schemeClr val="bg1"/>
          </a:solidFill>
        </p:spPr>
      </p:pic>
      <p:sp>
        <p:nvSpPr>
          <p:cNvPr id="8" name="Rectangle 7"/>
          <p:cNvSpPr/>
          <p:nvPr/>
        </p:nvSpPr>
        <p:spPr>
          <a:xfrm>
            <a:off x="5147040" y="762000"/>
            <a:ext cx="3167920" cy="430887"/>
          </a:xfrm>
          <a:prstGeom prst="rect">
            <a:avLst/>
          </a:prstGeom>
        </p:spPr>
        <p:txBody>
          <a:bodyPr wrap="square">
            <a:spAutoFit/>
          </a:bodyPr>
          <a:lstStyle/>
          <a:p>
            <a:pPr algn="ctr"/>
            <a:r>
              <a:rPr lang="en-US" sz="1100" b="1" dirty="0" smtClean="0">
                <a:solidFill>
                  <a:srgbClr val="21076A"/>
                </a:solidFill>
              </a:rPr>
              <a:t>The full </a:t>
            </a:r>
            <a:r>
              <a:rPr lang="en-US" sz="1100" b="1" dirty="0">
                <a:solidFill>
                  <a:srgbClr val="21076A"/>
                </a:solidFill>
              </a:rPr>
              <a:t>c</a:t>
            </a:r>
            <a:r>
              <a:rPr lang="en-US" sz="1100" b="1" dirty="0" smtClean="0">
                <a:solidFill>
                  <a:srgbClr val="21076A"/>
                </a:solidFill>
              </a:rPr>
              <a:t>olor Dare to C.A.R.E. logo on </a:t>
            </a:r>
            <a:br>
              <a:rPr lang="en-US" sz="1100" b="1" dirty="0" smtClean="0">
                <a:solidFill>
                  <a:srgbClr val="21076A"/>
                </a:solidFill>
              </a:rPr>
            </a:br>
            <a:r>
              <a:rPr lang="en-US" sz="1100" b="1" dirty="0" smtClean="0">
                <a:solidFill>
                  <a:srgbClr val="21076A"/>
                </a:solidFill>
              </a:rPr>
              <a:t>white and light backgrounds</a:t>
            </a:r>
            <a:endParaRPr lang="en-US" sz="1100" b="1" dirty="0">
              <a:solidFill>
                <a:srgbClr val="21076A"/>
              </a:solidFill>
            </a:endParaRP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18749" t="-15557" r="-18749" b="-11804"/>
          <a:stretch/>
        </p:blipFill>
        <p:spPr>
          <a:xfrm>
            <a:off x="5892800" y="3352800"/>
            <a:ext cx="1676400" cy="1109134"/>
          </a:xfrm>
          <a:prstGeom prst="rect">
            <a:avLst/>
          </a:prstGeom>
          <a:solidFill>
            <a:schemeClr val="tx2"/>
          </a:solidFill>
        </p:spPr>
      </p:pic>
      <p:grpSp>
        <p:nvGrpSpPr>
          <p:cNvPr id="2" name="Group 1"/>
          <p:cNvGrpSpPr/>
          <p:nvPr/>
        </p:nvGrpSpPr>
        <p:grpSpPr>
          <a:xfrm>
            <a:off x="5177367" y="1295400"/>
            <a:ext cx="3107267" cy="1143000"/>
            <a:chOff x="5334000" y="1295400"/>
            <a:chExt cx="3107267" cy="114300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1419498"/>
              <a:ext cx="1252726" cy="894804"/>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2165" t="-15139" r="-14220" b="-12599"/>
            <a:stretch/>
          </p:blipFill>
          <p:spPr>
            <a:xfrm>
              <a:off x="6858000" y="1295400"/>
              <a:ext cx="1583267" cy="1143000"/>
            </a:xfrm>
            <a:prstGeom prst="rect">
              <a:avLst/>
            </a:prstGeom>
            <a:solidFill>
              <a:schemeClr val="bg2"/>
            </a:solidFill>
          </p:spPr>
        </p:pic>
      </p:grpSp>
      <p:sp>
        <p:nvSpPr>
          <p:cNvPr id="14" name="Rectangle 13"/>
          <p:cNvSpPr/>
          <p:nvPr/>
        </p:nvSpPr>
        <p:spPr>
          <a:xfrm>
            <a:off x="5147040" y="2819400"/>
            <a:ext cx="3167920" cy="430887"/>
          </a:xfrm>
          <a:prstGeom prst="rect">
            <a:avLst/>
          </a:prstGeom>
        </p:spPr>
        <p:txBody>
          <a:bodyPr wrap="square">
            <a:spAutoFit/>
          </a:bodyPr>
          <a:lstStyle/>
          <a:p>
            <a:pPr algn="ctr"/>
            <a:r>
              <a:rPr lang="en-US" sz="1100" b="1" dirty="0" smtClean="0">
                <a:solidFill>
                  <a:srgbClr val="21076A"/>
                </a:solidFill>
              </a:rPr>
              <a:t>The white-knockout Dare to C.A.R.E. logo </a:t>
            </a:r>
            <a:br>
              <a:rPr lang="en-US" sz="1100" b="1" dirty="0" smtClean="0">
                <a:solidFill>
                  <a:srgbClr val="21076A"/>
                </a:solidFill>
              </a:rPr>
            </a:br>
            <a:r>
              <a:rPr lang="en-US" sz="1100" b="1" dirty="0" smtClean="0">
                <a:solidFill>
                  <a:srgbClr val="21076A"/>
                </a:solidFill>
              </a:rPr>
              <a:t>on a dark background</a:t>
            </a:r>
            <a:endParaRPr lang="en-US" sz="1100" b="1" dirty="0">
              <a:solidFill>
                <a:srgbClr val="21076A"/>
              </a:solidFill>
            </a:endParaRPr>
          </a:p>
        </p:txBody>
      </p:sp>
      <p:sp>
        <p:nvSpPr>
          <p:cNvPr id="15" name="Rectangle 14"/>
          <p:cNvSpPr/>
          <p:nvPr/>
        </p:nvSpPr>
        <p:spPr>
          <a:xfrm>
            <a:off x="5397500" y="4800600"/>
            <a:ext cx="2667000" cy="430887"/>
          </a:xfrm>
          <a:prstGeom prst="rect">
            <a:avLst/>
          </a:prstGeom>
        </p:spPr>
        <p:txBody>
          <a:bodyPr wrap="square">
            <a:spAutoFit/>
          </a:bodyPr>
          <a:lstStyle/>
          <a:p>
            <a:pPr algn="ctr"/>
            <a:r>
              <a:rPr lang="en-US" sz="1100" b="1" dirty="0" smtClean="0">
                <a:solidFill>
                  <a:srgbClr val="21076A"/>
                </a:solidFill>
              </a:rPr>
              <a:t>The grayscale Dare to C.A.R.E. logo on a white background</a:t>
            </a:r>
            <a:endParaRPr lang="en-US" sz="1100" b="1" dirty="0">
              <a:solidFill>
                <a:srgbClr val="21076A"/>
              </a:solidFill>
            </a:endParaRPr>
          </a:p>
        </p:txBody>
      </p:sp>
      <p:cxnSp>
        <p:nvCxnSpPr>
          <p:cNvPr id="17" name="Straight Connector 16"/>
          <p:cNvCxnSpPr/>
          <p:nvPr/>
        </p:nvCxnSpPr>
        <p:spPr>
          <a:xfrm>
            <a:off x="4495800" y="533400"/>
            <a:ext cx="0" cy="5638800"/>
          </a:xfrm>
          <a:prstGeom prst="line">
            <a:avLst/>
          </a:prstGeom>
          <a:ln w="127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817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533400"/>
            <a:ext cx="8229600" cy="2616101"/>
          </a:xfrm>
          <a:prstGeom prst="rect">
            <a:avLst/>
          </a:prstGeom>
          <a:noFill/>
        </p:spPr>
        <p:txBody>
          <a:bodyPr wrap="square" rtlCol="0">
            <a:spAutoFit/>
          </a:bodyPr>
          <a:lstStyle/>
          <a:p>
            <a:r>
              <a:rPr lang="en-US" sz="2000" b="1" dirty="0" smtClean="0">
                <a:solidFill>
                  <a:srgbClr val="E00034"/>
                </a:solidFill>
              </a:rPr>
              <a:t>BRANDING &amp; LOGO POSITIONING</a:t>
            </a:r>
            <a:endParaRPr lang="en-US" sz="2000" b="1" dirty="0">
              <a:solidFill>
                <a:srgbClr val="E00034"/>
              </a:solidFill>
            </a:endParaRPr>
          </a:p>
          <a:p>
            <a:endParaRPr lang="en-US" sz="1600" dirty="0" smtClean="0">
              <a:solidFill>
                <a:srgbClr val="595959"/>
              </a:solidFill>
              <a:latin typeface="+mj-lt"/>
            </a:endParaRPr>
          </a:p>
          <a:p>
            <a:r>
              <a:rPr lang="en-US" sz="1600" dirty="0" smtClean="0">
                <a:solidFill>
                  <a:srgbClr val="595959"/>
                </a:solidFill>
              </a:rPr>
              <a:t>The </a:t>
            </a:r>
            <a:r>
              <a:rPr lang="en-US" sz="1600" dirty="0">
                <a:solidFill>
                  <a:srgbClr val="595959"/>
                </a:solidFill>
              </a:rPr>
              <a:t>Dare to C.A.R.E. name and logo </a:t>
            </a:r>
            <a:r>
              <a:rPr lang="en-US" sz="1600" dirty="0" smtClean="0">
                <a:solidFill>
                  <a:srgbClr val="595959"/>
                </a:solidFill>
              </a:rPr>
              <a:t>must </a:t>
            </a:r>
            <a:r>
              <a:rPr lang="en-US" sz="1600" dirty="0">
                <a:solidFill>
                  <a:srgbClr val="595959"/>
                </a:solidFill>
              </a:rPr>
              <a:t>be used for the program and all related materials.  Co-branding with your institution is permitted and encouraged, however you agree to put the Dare to C.A.R.E. branding as the primary </a:t>
            </a:r>
            <a:r>
              <a:rPr lang="en-US" sz="1600" dirty="0" smtClean="0">
                <a:solidFill>
                  <a:srgbClr val="595959"/>
                </a:solidFill>
              </a:rPr>
              <a:t>branding.</a:t>
            </a:r>
            <a:r>
              <a:rPr lang="en-US" sz="1600" dirty="0">
                <a:solidFill>
                  <a:srgbClr val="595959"/>
                </a:solidFill>
              </a:rPr>
              <a:t> </a:t>
            </a:r>
            <a:r>
              <a:rPr lang="en-US" sz="1600" dirty="0" smtClean="0">
                <a:solidFill>
                  <a:srgbClr val="595959"/>
                </a:solidFill>
              </a:rPr>
              <a:t>The </a:t>
            </a:r>
            <a:r>
              <a:rPr lang="en-US" sz="1600" dirty="0">
                <a:solidFill>
                  <a:srgbClr val="595959"/>
                </a:solidFill>
              </a:rPr>
              <a:t>logo/name will not be altered.  </a:t>
            </a:r>
          </a:p>
          <a:p>
            <a:r>
              <a:rPr lang="en-US" sz="1600" dirty="0">
                <a:solidFill>
                  <a:srgbClr val="595959"/>
                </a:solidFill>
              </a:rPr>
              <a:t> </a:t>
            </a:r>
          </a:p>
          <a:p>
            <a:endParaRPr lang="en-US" sz="1600" dirty="0" smtClean="0">
              <a:solidFill>
                <a:srgbClr val="595959"/>
              </a:solidFill>
              <a:latin typeface="+mj-lt"/>
            </a:endParaRPr>
          </a:p>
          <a:p>
            <a:r>
              <a:rPr lang="en-US" sz="1600" dirty="0">
                <a:solidFill>
                  <a:srgbClr val="595959"/>
                </a:solidFill>
                <a:latin typeface="+mj-lt"/>
              </a:rPr>
              <a:t> </a:t>
            </a:r>
          </a:p>
          <a:p>
            <a:endParaRPr lang="en-US" sz="1600" dirty="0">
              <a:solidFill>
                <a:srgbClr val="595959"/>
              </a:solidFill>
              <a:latin typeface="+mj-lt"/>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619683"/>
            <a:ext cx="3635347" cy="2560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4800600" y="2819400"/>
            <a:ext cx="3048000" cy="228600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876800" y="3098602"/>
            <a:ext cx="2895600" cy="1569660"/>
          </a:xfrm>
          <a:prstGeom prst="rect">
            <a:avLst/>
          </a:prstGeom>
          <a:noFill/>
        </p:spPr>
        <p:txBody>
          <a:bodyPr wrap="square" rtlCol="0">
            <a:spAutoFit/>
          </a:bodyPr>
          <a:lstStyle/>
          <a:p>
            <a:pPr algn="ctr"/>
            <a:r>
              <a:rPr lang="en-US" sz="4800" b="1" i="1" dirty="0" smtClean="0">
                <a:solidFill>
                  <a:schemeClr val="tx1">
                    <a:lumMod val="65000"/>
                    <a:lumOff val="35000"/>
                  </a:schemeClr>
                </a:solidFill>
              </a:rPr>
              <a:t>Hospital Logo</a:t>
            </a:r>
            <a:endParaRPr lang="en-US" sz="4800" b="1" i="1" dirty="0">
              <a:solidFill>
                <a:schemeClr val="tx1">
                  <a:lumMod val="65000"/>
                  <a:lumOff val="35000"/>
                </a:schemeClr>
              </a:solidFill>
            </a:endParaRPr>
          </a:p>
        </p:txBody>
      </p:sp>
    </p:spTree>
    <p:extLst>
      <p:ext uri="{BB962C8B-B14F-4D97-AF65-F5344CB8AC3E}">
        <p14:creationId xmlns:p14="http://schemas.microsoft.com/office/powerpoint/2010/main" val="4106352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1676400"/>
            <a:ext cx="6400800" cy="1752600"/>
          </a:xfrm>
        </p:spPr>
        <p:txBody>
          <a:bodyPr>
            <a:normAutofit/>
          </a:bodyPr>
          <a:lstStyle/>
          <a:p>
            <a:r>
              <a:rPr lang="en-US" sz="2800" b="1" dirty="0">
                <a:solidFill>
                  <a:srgbClr val="21076A"/>
                </a:solidFill>
                <a:latin typeface="+mj-lt"/>
                <a:ea typeface="+mj-ea"/>
                <a:cs typeface="+mj-cs"/>
              </a:rPr>
              <a:t>For more information, contact your </a:t>
            </a:r>
            <a:r>
              <a:rPr lang="en-US" sz="2800" b="1" dirty="0" smtClean="0">
                <a:solidFill>
                  <a:srgbClr val="21076A"/>
                </a:solidFill>
                <a:latin typeface="+mj-lt"/>
                <a:ea typeface="+mj-ea"/>
                <a:cs typeface="+mj-cs"/>
              </a:rPr>
              <a:t>Dare to C.A.R.E. Consultant.</a:t>
            </a:r>
            <a:endParaRPr lang="en-US" sz="2800" b="1" dirty="0">
              <a:solidFill>
                <a:srgbClr val="21076A"/>
              </a:solidFill>
              <a:latin typeface="+mj-lt"/>
              <a:ea typeface="+mj-ea"/>
              <a:cs typeface="+mj-cs"/>
            </a:endParaRPr>
          </a:p>
        </p:txBody>
      </p:sp>
      <p:pic>
        <p:nvPicPr>
          <p:cNvPr id="7" name="Picture 6" descr="dtc_logo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3048000"/>
            <a:ext cx="2895600" cy="2068286"/>
          </a:xfrm>
          <a:prstGeom prst="rect">
            <a:avLst/>
          </a:prstGeom>
        </p:spPr>
      </p:pic>
    </p:spTree>
    <p:extLst>
      <p:ext uri="{BB962C8B-B14F-4D97-AF65-F5344CB8AC3E}">
        <p14:creationId xmlns:p14="http://schemas.microsoft.com/office/powerpoint/2010/main" val="1995742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407</Words>
  <Application>Microsoft Office PowerPoint</Application>
  <PresentationFormat>On-screen Show (4:3)</PresentationFormat>
  <Paragraphs>51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ArialMT</vt:lpstr>
      <vt:lpstr>Office Theme</vt:lpstr>
      <vt:lpstr>Dare to C.A.R.E. Logo Guidelines JULY 2015</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Gitlitz, Heather</dc:creator>
  <cp:lastModifiedBy>Maggie Naples</cp:lastModifiedBy>
  <cp:revision>29</cp:revision>
  <cp:lastPrinted>2015-04-28T14:48:48Z</cp:lastPrinted>
  <dcterms:created xsi:type="dcterms:W3CDTF">2015-04-24T18:00:24Z</dcterms:created>
  <dcterms:modified xsi:type="dcterms:W3CDTF">2015-08-04T18:16:02Z</dcterms:modified>
</cp:coreProperties>
</file>